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32"/>
  </p:notesMasterIdLst>
  <p:handoutMasterIdLst>
    <p:handoutMasterId r:id="rId33"/>
  </p:handoutMasterIdLst>
  <p:sldIdLst>
    <p:sldId id="256" r:id="rId10"/>
    <p:sldId id="270" r:id="rId11"/>
    <p:sldId id="259" r:id="rId12"/>
    <p:sldId id="260" r:id="rId13"/>
    <p:sldId id="271" r:id="rId14"/>
    <p:sldId id="273" r:id="rId15"/>
    <p:sldId id="274" r:id="rId16"/>
    <p:sldId id="275" r:id="rId17"/>
    <p:sldId id="276" r:id="rId18"/>
    <p:sldId id="277" r:id="rId19"/>
    <p:sldId id="288" r:id="rId20"/>
    <p:sldId id="278" r:id="rId21"/>
    <p:sldId id="279" r:id="rId22"/>
    <p:sldId id="285" r:id="rId23"/>
    <p:sldId id="290" r:id="rId24"/>
    <p:sldId id="289" r:id="rId25"/>
    <p:sldId id="291" r:id="rId26"/>
    <p:sldId id="287" r:id="rId27"/>
    <p:sldId id="292" r:id="rId28"/>
    <p:sldId id="286" r:id="rId29"/>
    <p:sldId id="283" r:id="rId30"/>
    <p:sldId id="282" r:id="rId31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pos="2880">
          <p15:clr>
            <a:srgbClr val="A4A3A4"/>
          </p15:clr>
        </p15:guide>
        <p15:guide id="9" orient="horz" pos="1275" userDrawn="1">
          <p15:clr>
            <a:srgbClr val="A4A3A4"/>
          </p15:clr>
        </p15:guide>
        <p15:guide id="10" orient="horz" pos="391" userDrawn="1">
          <p15:clr>
            <a:srgbClr val="A4A3A4"/>
          </p15:clr>
        </p15:guide>
        <p15:guide id="11" pos="204" userDrawn="1">
          <p15:clr>
            <a:srgbClr val="A4A3A4"/>
          </p15:clr>
        </p15:guide>
        <p15:guide id="12" pos="5556" userDrawn="1">
          <p15:clr>
            <a:srgbClr val="A4A3A4"/>
          </p15:clr>
        </p15:guide>
        <p15:guide id="13" orient="horz" pos="482">
          <p15:clr>
            <a:srgbClr val="A4A3A4"/>
          </p15:clr>
        </p15:guide>
        <p15:guide id="14" pos="90">
          <p15:clr>
            <a:srgbClr val="A4A3A4"/>
          </p15:clr>
        </p15:guide>
        <p15:guide id="15" pos="56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01" autoAdjust="0"/>
    <p:restoredTop sz="94592"/>
  </p:normalViewPr>
  <p:slideViewPr>
    <p:cSldViewPr snapToObjects="1">
      <p:cViewPr varScale="1">
        <p:scale>
          <a:sx n="93" d="100"/>
          <a:sy n="93" d="100"/>
        </p:scale>
        <p:origin x="1608" y="200"/>
      </p:cViewPr>
      <p:guideLst>
        <p:guide orient="horz" pos="3929"/>
        <p:guide orient="horz" pos="2160"/>
        <p:guide orient="horz" pos="3045"/>
        <p:guide orient="horz" pos="4269"/>
        <p:guide orient="horz" pos="3974"/>
        <p:guide pos="2880"/>
        <p:guide orient="horz" pos="1275"/>
        <p:guide orient="horz" pos="391"/>
        <p:guide pos="204"/>
        <p:guide pos="5556"/>
        <p:guide orient="horz" pos="482"/>
        <p:guide pos="90"/>
        <p:guide pos="567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10DF1-1269-6D4A-9621-A3B8154A2E18}" type="datetimeFigureOut">
              <a:rPr lang="de-DE" smtClean="0">
                <a:latin typeface="Arial" panose="020B0604020202020204" pitchFamily="34" charset="0"/>
              </a:rPr>
              <a:t>06.12.19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C67F9-0121-424E-BBD0-5352DCCD13D6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026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06.12.19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50448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556277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9617679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5785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97969210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17580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562096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8803764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7533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434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4590122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80120744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331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899916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3273340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3717295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352424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25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9265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3030368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661794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09829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1002461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66209820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12793120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515238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8888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67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2066685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7792068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55585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0221650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6605893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90645615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49647876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5875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410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7517808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63400408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12314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25021324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5242492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52005490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9235806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092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0875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228770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61656635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99150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12135133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04682289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31685999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81041164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37744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3796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0632589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16174986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88771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2475316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7251949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97127692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8529117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93218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201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0180771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72069589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4902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051390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300031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0536802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88533805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2268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Agent-Based Modeling and Social System Simulation</a:t>
            </a:r>
            <a:endParaRPr lang="en-GB" sz="800" baseline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349206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58641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78417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2132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02101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853085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91346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342620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Modelling the outbreak of an influenza strain in a population with different belief groups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9.12.2019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Nicolas Antunes Morgado, Benjamin Gundersen, Julius Siebenaller, Jannes Hühnerbein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Vacci-Nation</a:t>
            </a:r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9.12.2019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20054"/>
          </a:xfrm>
        </p:spPr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7" name="Inhaltsplatzhalter 10">
            <a:extLst>
              <a:ext uri="{FF2B5EF4-FFF2-40B4-BE49-F238E27FC236}">
                <a16:creationId xmlns:a16="http://schemas.microsoft.com/office/drawing/2014/main" id="{98B1F3C9-06AB-CA4C-8EEB-0B1D6B331BAA}"/>
              </a:ext>
            </a:extLst>
          </p:cNvPr>
          <p:cNvSpPr txBox="1">
            <a:spLocks/>
          </p:cNvSpPr>
          <p:nvPr/>
        </p:nvSpPr>
        <p:spPr>
          <a:xfrm>
            <a:off x="323850" y="1340768"/>
            <a:ext cx="8496300" cy="49679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GB" dirty="0"/>
              <a:t>Simulation carried out using Python</a:t>
            </a:r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GB" dirty="0"/>
              <a:t>Specifically numpy, networkx and matplotlib</a:t>
            </a:r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GB" dirty="0" err="1"/>
              <a:t>main.py</a:t>
            </a:r>
            <a:r>
              <a:rPr lang="en-GB" dirty="0"/>
              <a:t> to loop over network for each timestep</a:t>
            </a:r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GB" dirty="0" err="1"/>
              <a:t>SmallWorld</a:t>
            </a:r>
            <a:r>
              <a:rPr lang="en-GB" dirty="0"/>
              <a:t> class to create the network</a:t>
            </a:r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GB" dirty="0"/>
              <a:t>Agent class containing utility function and maximization problem</a:t>
            </a:r>
          </a:p>
          <a:p>
            <a:pPr>
              <a:spcAft>
                <a:spcPts val="500"/>
              </a:spcAft>
            </a:pPr>
            <a:endParaRPr lang="en-GB" dirty="0"/>
          </a:p>
          <a:p>
            <a:pPr marL="0" indent="0">
              <a:lnSpc>
                <a:spcPct val="150000"/>
              </a:lnSpc>
              <a:spcAft>
                <a:spcPts val="300"/>
              </a:spcAft>
              <a:buFont typeface="Wingdings" pitchFamily="2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040017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B208D7-6A04-5C41-977A-8FDED7224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8" t="3523" r="8512" b="2335"/>
          <a:stretch/>
        </p:blipFill>
        <p:spPr>
          <a:xfrm>
            <a:off x="2825806" y="1592714"/>
            <a:ext cx="3492388" cy="415311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B37098-FD26-7444-8620-145C5E7DC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9644C-5EC8-B44C-AA01-5C1165B29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Nicolas Antunes Morgado, Benjamin Gundersen, Julius Siebenaller, Jannes Hühnerbein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514A25-E5AB-0F43-BF8F-A9D50464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FBD95C-416E-7B4F-9801-7475F165E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 Setup</a:t>
            </a:r>
          </a:p>
        </p:txBody>
      </p:sp>
    </p:spTree>
    <p:extLst>
      <p:ext uri="{BB962C8B-B14F-4D97-AF65-F5344CB8AC3E}">
        <p14:creationId xmlns:p14="http://schemas.microsoft.com/office/powerpoint/2010/main" val="372470288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Results and Outlook</a:t>
            </a:r>
          </a:p>
        </p:txBody>
      </p:sp>
      <p:grpSp>
        <p:nvGrpSpPr>
          <p:cNvPr id="8" name="Gruppieren 7"/>
          <p:cNvGrpSpPr/>
          <p:nvPr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9" name="Rechteck 8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35818129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9.12.2019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20054"/>
          </a:xfrm>
        </p:spPr>
        <p:txBody>
          <a:bodyPr/>
          <a:lstStyle/>
          <a:p>
            <a:r>
              <a:rPr lang="en-GB" dirty="0"/>
              <a:t>Main Results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C79922-0D21-5749-8B96-181ACF64C233}"/>
              </a:ext>
            </a:extLst>
          </p:cNvPr>
          <p:cNvSpPr/>
          <p:nvPr/>
        </p:nvSpPr>
        <p:spPr>
          <a:xfrm>
            <a:off x="3824840" y="3244334"/>
            <a:ext cx="149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FFFFFF"/>
                </a:solidFill>
                <a:latin typeface="Segoe UI"/>
              </a:rPr>
              <a:t>r@Liz0MHW0</a:t>
            </a:r>
            <a:endParaRPr lang="en-US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24678959-CE39-F945-BBBD-EB4C50E0C08F}"/>
              </a:ext>
            </a:extLst>
          </p:cNvPr>
          <p:cNvSpPr txBox="1">
            <a:spLocks/>
          </p:cNvSpPr>
          <p:nvPr/>
        </p:nvSpPr>
        <p:spPr>
          <a:xfrm>
            <a:off x="323850" y="1340768"/>
            <a:ext cx="8496300" cy="49679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de-DE" sz="2000" dirty="0" err="1"/>
              <a:t>Agents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b="1" dirty="0" err="1"/>
              <a:t>cost</a:t>
            </a:r>
            <a:r>
              <a:rPr lang="de-DE" sz="2000" b="1" dirty="0"/>
              <a:t>-sensitive</a:t>
            </a:r>
            <a:r>
              <a:rPr lang="de-DE" sz="2000" dirty="0"/>
              <a:t> </a:t>
            </a:r>
            <a:r>
              <a:rPr lang="de-DE" sz="2000" dirty="0" err="1"/>
              <a:t>regarding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uptakes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vaccines</a:t>
            </a:r>
            <a:endParaRPr lang="de-DE" sz="2000" dirty="0"/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de-DE" sz="2000" dirty="0" err="1"/>
              <a:t>Increasing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b="1" dirty="0" err="1"/>
              <a:t>share</a:t>
            </a:r>
            <a:r>
              <a:rPr lang="de-DE" sz="2000" b="1" dirty="0"/>
              <a:t> </a:t>
            </a:r>
            <a:r>
              <a:rPr lang="de-DE" sz="2000" b="1" dirty="0" err="1"/>
              <a:t>of</a:t>
            </a:r>
            <a:r>
              <a:rPr lang="de-DE" sz="2000" b="1" dirty="0"/>
              <a:t> </a:t>
            </a:r>
            <a:r>
              <a:rPr lang="de-DE" sz="2000" b="1" dirty="0" err="1"/>
              <a:t>trusters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community</a:t>
            </a:r>
            <a:r>
              <a:rPr lang="de-DE" sz="2000" dirty="0"/>
              <a:t> </a:t>
            </a:r>
            <a:r>
              <a:rPr lang="de-DE" sz="2000" dirty="0" err="1"/>
              <a:t>yields</a:t>
            </a:r>
            <a:r>
              <a:rPr lang="de-DE" sz="2000" dirty="0"/>
              <a:t> an </a:t>
            </a:r>
            <a:r>
              <a:rPr lang="de-DE" sz="2000" b="1" dirty="0" err="1"/>
              <a:t>even</a:t>
            </a:r>
            <a:r>
              <a:rPr lang="de-DE" sz="2000" b="1" dirty="0"/>
              <a:t> </a:t>
            </a:r>
            <a:r>
              <a:rPr lang="de-DE" sz="2000" b="1" dirty="0" err="1"/>
              <a:t>higher</a:t>
            </a:r>
            <a:r>
              <a:rPr lang="de-DE" sz="2000" b="1" dirty="0"/>
              <a:t> </a:t>
            </a:r>
            <a:r>
              <a:rPr lang="de-DE" sz="2000" b="1" dirty="0" err="1"/>
              <a:t>ratio</a:t>
            </a:r>
            <a:r>
              <a:rPr lang="de-DE" sz="2000" b="1" dirty="0"/>
              <a:t> </a:t>
            </a:r>
            <a:r>
              <a:rPr lang="de-DE" sz="2000" b="1" dirty="0" err="1"/>
              <a:t>of</a:t>
            </a:r>
            <a:r>
              <a:rPr lang="de-DE" sz="2000" b="1" dirty="0"/>
              <a:t> </a:t>
            </a:r>
            <a:r>
              <a:rPr lang="de-DE" sz="2000" b="1" dirty="0" err="1"/>
              <a:t>vaccinated</a:t>
            </a:r>
            <a:r>
              <a:rPr lang="de-DE" sz="2000" b="1" dirty="0"/>
              <a:t> </a:t>
            </a:r>
            <a:r>
              <a:rPr lang="de-DE" sz="2000" b="1" dirty="0" err="1"/>
              <a:t>trusters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vaccinated</a:t>
            </a:r>
            <a:r>
              <a:rPr lang="de-DE" sz="2000" dirty="0"/>
              <a:t> </a:t>
            </a:r>
            <a:r>
              <a:rPr lang="de-DE" sz="2000" dirty="0" err="1"/>
              <a:t>skepticals</a:t>
            </a:r>
            <a:endParaRPr lang="de-DE" sz="2000" dirty="0"/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de-DE" sz="2000" dirty="0"/>
              <a:t>The </a:t>
            </a:r>
            <a:r>
              <a:rPr lang="de-DE" sz="2000" b="1" dirty="0" err="1"/>
              <a:t>spread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disease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b="1" dirty="0" err="1"/>
              <a:t>significantly</a:t>
            </a:r>
            <a:r>
              <a:rPr lang="de-DE" sz="2000" b="1" dirty="0"/>
              <a:t> </a:t>
            </a:r>
            <a:r>
              <a:rPr lang="de-DE" sz="2000" b="1" dirty="0" err="1"/>
              <a:t>influenced</a:t>
            </a:r>
            <a:r>
              <a:rPr lang="de-DE" sz="2000" b="1" dirty="0"/>
              <a:t> </a:t>
            </a:r>
            <a:r>
              <a:rPr lang="de-DE" sz="2000" b="1" dirty="0" err="1"/>
              <a:t>by</a:t>
            </a:r>
            <a:r>
              <a:rPr lang="de-DE" sz="2000" b="1" dirty="0"/>
              <a:t> </a:t>
            </a:r>
            <a:r>
              <a:rPr lang="de-DE" sz="2000" b="1" dirty="0" err="1"/>
              <a:t>the</a:t>
            </a:r>
            <a:r>
              <a:rPr lang="de-DE" sz="2000" b="1" dirty="0"/>
              <a:t> time </a:t>
            </a:r>
            <a:r>
              <a:rPr lang="de-DE" sz="2000" dirty="0" err="1"/>
              <a:t>which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agents</a:t>
            </a:r>
            <a:r>
              <a:rPr lang="de-DE" sz="2000" dirty="0"/>
              <a:t> </a:t>
            </a:r>
            <a:r>
              <a:rPr lang="de-DE" sz="2000" dirty="0" err="1"/>
              <a:t>need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update </a:t>
            </a:r>
            <a:r>
              <a:rPr lang="de-DE" sz="2000" dirty="0" err="1"/>
              <a:t>their</a:t>
            </a:r>
            <a:r>
              <a:rPr lang="de-DE" sz="2000" dirty="0"/>
              <a:t> </a:t>
            </a:r>
            <a:r>
              <a:rPr lang="de-DE" sz="2000" dirty="0" err="1"/>
              <a:t>decisions</a:t>
            </a:r>
            <a:endParaRPr lang="de-DE" sz="2000" dirty="0"/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de-DE" sz="2000" dirty="0" err="1"/>
              <a:t>Uptake</a:t>
            </a:r>
            <a:r>
              <a:rPr lang="de-DE" sz="2000" dirty="0"/>
              <a:t> </a:t>
            </a:r>
            <a:r>
              <a:rPr lang="de-DE" sz="2000" dirty="0" err="1"/>
              <a:t>levels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b="1" dirty="0" err="1"/>
              <a:t>more</a:t>
            </a:r>
            <a:r>
              <a:rPr lang="de-DE" sz="2000" b="1" dirty="0"/>
              <a:t> sensitive </a:t>
            </a:r>
            <a:r>
              <a:rPr lang="de-DE" sz="2000" b="1" dirty="0" err="1"/>
              <a:t>to</a:t>
            </a:r>
            <a:r>
              <a:rPr lang="de-DE" sz="2000" b="1" dirty="0"/>
              <a:t> </a:t>
            </a:r>
            <a:r>
              <a:rPr lang="de-DE" sz="2000" b="1" dirty="0" err="1"/>
              <a:t>the</a:t>
            </a:r>
            <a:r>
              <a:rPr lang="de-DE" sz="2000" b="1" dirty="0"/>
              <a:t> </a:t>
            </a:r>
            <a:r>
              <a:rPr lang="de-DE" sz="2000" b="1" dirty="0" err="1"/>
              <a:t>share</a:t>
            </a:r>
            <a:r>
              <a:rPr lang="de-DE" sz="2000" b="1" dirty="0"/>
              <a:t> </a:t>
            </a:r>
            <a:r>
              <a:rPr lang="de-DE" sz="2000" b="1" dirty="0" err="1"/>
              <a:t>of</a:t>
            </a:r>
            <a:r>
              <a:rPr lang="de-DE" sz="2000" b="1" dirty="0"/>
              <a:t> </a:t>
            </a:r>
            <a:r>
              <a:rPr lang="de-DE" sz="2000" b="1" dirty="0" err="1"/>
              <a:t>trusters</a:t>
            </a:r>
            <a:r>
              <a:rPr lang="de-DE" sz="2000" b="1" dirty="0"/>
              <a:t> </a:t>
            </a:r>
            <a:r>
              <a:rPr lang="de-DE" sz="2000" dirty="0"/>
              <a:t>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community</a:t>
            </a:r>
            <a:r>
              <a:rPr lang="de-DE" sz="2000" dirty="0"/>
              <a:t>, </a:t>
            </a:r>
            <a:r>
              <a:rPr lang="de-DE" sz="2000" dirty="0" err="1"/>
              <a:t>compared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cost-ratios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individual </a:t>
            </a:r>
            <a:r>
              <a:rPr lang="de-DE" sz="2000" dirty="0" err="1"/>
              <a:t>communities</a:t>
            </a:r>
            <a:endParaRPr lang="de-DE" sz="2000" dirty="0"/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GB" sz="2000" b="1" dirty="0"/>
              <a:t>Protection in </a:t>
            </a:r>
            <a:r>
              <a:rPr lang="en-GB" sz="2000" b="1" dirty="0" err="1"/>
              <a:t>truster</a:t>
            </a:r>
            <a:r>
              <a:rPr lang="en-GB" sz="2000" b="1" dirty="0"/>
              <a:t> community</a:t>
            </a:r>
            <a:r>
              <a:rPr lang="en-GB" sz="2000" dirty="0"/>
              <a:t>: In the </a:t>
            </a:r>
            <a:r>
              <a:rPr lang="en-GB" sz="2000" dirty="0" err="1"/>
              <a:t>truster</a:t>
            </a:r>
            <a:r>
              <a:rPr lang="en-GB" sz="2000" dirty="0"/>
              <a:t> community, agents are more likely to stay healthy throughout the outbreak, even if they do not vaccinate</a:t>
            </a:r>
          </a:p>
          <a:p>
            <a:pPr marL="0" indent="0">
              <a:lnSpc>
                <a:spcPct val="150000"/>
              </a:lnSpc>
              <a:spcAft>
                <a:spcPts val="300"/>
              </a:spcAft>
              <a:buFont typeface="Wingdings" pitchFamily="2" charset="2"/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92432844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1546D9-84F5-8F4C-95C0-BD4B4B84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Results – </a:t>
            </a:r>
            <a:r>
              <a:rPr lang="en-US" sz="1600" b="0" dirty="0"/>
              <a:t>alpha = {0.05, 0.3}</a:t>
            </a:r>
            <a:endParaRPr lang="en-US" dirty="0"/>
          </a:p>
        </p:txBody>
      </p:sp>
      <p:pic>
        <p:nvPicPr>
          <p:cNvPr id="16" name="Content Placeholder 15" descr="A screenshot of a map&#10;&#10;Description automatically generated">
            <a:extLst>
              <a:ext uri="{FF2B5EF4-FFF2-40B4-BE49-F238E27FC236}">
                <a16:creationId xmlns:a16="http://schemas.microsoft.com/office/drawing/2014/main" id="{5A084068-4BFC-614C-A273-2A3BE3977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54" y="1159980"/>
            <a:ext cx="3487971" cy="261597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3FD9F1-A3F2-3D44-B14A-2EA5C0D42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9.12.2019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8FA8A-D202-7B47-8AD6-263B9FAF6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Nicolas Antunes Morgado, Benjamin Gundersen, Julius Siebenaller, Jannes Hühnerbein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0E893-4E7C-3145-92BA-A285EF84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DDA6E6-6B25-5D4D-8176-A7F1AD171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77" y="1159980"/>
            <a:ext cx="3487971" cy="2615978"/>
          </a:xfrm>
          <a:prstGeom prst="rect">
            <a:avLst/>
          </a:prstGeom>
        </p:spPr>
      </p:pic>
      <p:pic>
        <p:nvPicPr>
          <p:cNvPr id="20" name="Picture 1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3EE6645-7A0F-D143-BF36-5EF4D2A2B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31" y="3775958"/>
            <a:ext cx="3487971" cy="2615978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4C7C82-F251-A946-9E51-ED3614205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76" y="3775958"/>
            <a:ext cx="3487971" cy="261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2376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3453B433-022D-EE4A-ABD5-FAFBBF05C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14" y="3788726"/>
            <a:ext cx="3399413" cy="25200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6E119D-CE15-DF41-8C46-45F7064A9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F4FC9-0197-2942-86BD-3767E79D4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Nicolas Antunes Morgado, Benjamin Gundersen, Julius Siebenaller, Jannes Hühnerbein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1673F0-6617-D24C-8D88-7D9A2A0D6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AA0C4E8-FE79-C04A-9E26-9837375D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Results – </a:t>
            </a:r>
            <a:r>
              <a:rPr lang="en-GB" sz="1600" b="0" dirty="0"/>
              <a:t>T=2;Cvs = {0.05, 0.05, 0.1,0.1};</a:t>
            </a:r>
            <a:r>
              <a:rPr lang="en-GB" sz="1600" b="0" dirty="0" err="1"/>
              <a:t>Cvt</a:t>
            </a:r>
            <a:r>
              <a:rPr lang="en-GB" sz="1600" b="0" dirty="0"/>
              <a:t> = {0.01, 0.02, 0.01, 0.02}</a:t>
            </a:r>
            <a:endParaRPr lang="en-GB" dirty="0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EAC404EA-0CA7-AC4E-B208-242DD8356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72" y="3788726"/>
            <a:ext cx="3399413" cy="2520000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00570C48-F4F0-EF44-812F-21A68A51F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73" y="1266188"/>
            <a:ext cx="3399413" cy="2520000"/>
          </a:xfrm>
          <a:prstGeom prst="rect">
            <a:avLst/>
          </a:prstGeom>
        </p:spPr>
      </p:pic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D6EC916C-BCE5-544C-82BD-4B5B8D8643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16" y="1266188"/>
            <a:ext cx="339941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3874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896F73-291A-A94B-8E32-67B0B62CE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4D3BAF-81F4-2244-A499-F76B7938E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Nicolas Antunes Morgado, Benjamin Gundersen, Julius Siebenaller, Jannes Hühnerbein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81999-ABA4-7D45-8A5C-FE630E33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592456D-35A7-584D-A209-D5AC10F2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Results – </a:t>
            </a:r>
            <a:r>
              <a:rPr lang="en-GB" sz="1600" b="0" dirty="0"/>
              <a:t>T=5;Cvs = {0.05, 0.5, 1.0,1.0};</a:t>
            </a:r>
            <a:r>
              <a:rPr lang="en-GB" sz="1600" b="0" dirty="0" err="1"/>
              <a:t>Cvt</a:t>
            </a:r>
            <a:r>
              <a:rPr lang="en-GB" sz="1600" b="0" dirty="0"/>
              <a:t> = {0.01, 0.1, 0.1, 0.5}</a:t>
            </a:r>
            <a:endParaRPr lang="en-GB" b="0" dirty="0"/>
          </a:p>
        </p:txBody>
      </p:sp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1389C00A-CBC2-2043-B8A1-BDAE00A8E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17" y="1266188"/>
            <a:ext cx="3399413" cy="2520000"/>
          </a:xfrm>
          <a:prstGeom prst="rect">
            <a:avLst/>
          </a:prstGeom>
        </p:spPr>
      </p:pic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3832977D-2501-154E-9957-CA798BDC3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16" y="3788726"/>
            <a:ext cx="3399413" cy="2520000"/>
          </a:xfrm>
          <a:prstGeom prst="rect">
            <a:avLst/>
          </a:prstGeom>
        </p:spPr>
      </p:pic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id="{9C8FE508-63F9-1A4F-BAAD-95A103F93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737" y="3784375"/>
            <a:ext cx="3399413" cy="2520000"/>
          </a:xfrm>
          <a:prstGeom prst="rect">
            <a:avLst/>
          </a:prstGeom>
        </p:spPr>
      </p:pic>
      <p:pic>
        <p:nvPicPr>
          <p:cNvPr id="16" name="Content Placeholder 15" descr="A close up of a map&#10;&#10;Description automatically generated">
            <a:extLst>
              <a:ext uri="{FF2B5EF4-FFF2-40B4-BE49-F238E27FC236}">
                <a16:creationId xmlns:a16="http://schemas.microsoft.com/office/drawing/2014/main" id="{EC69B3B6-4A61-C442-A2D0-39B11FC81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736" y="1266188"/>
            <a:ext cx="3399413" cy="2520000"/>
          </a:xfrm>
        </p:spPr>
      </p:pic>
    </p:spTree>
    <p:extLst>
      <p:ext uri="{BB962C8B-B14F-4D97-AF65-F5344CB8AC3E}">
        <p14:creationId xmlns:p14="http://schemas.microsoft.com/office/powerpoint/2010/main" val="146536923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896F73-291A-A94B-8E32-67B0B62CE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4D3BAF-81F4-2244-A499-F76B7938E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Nicolas Antunes Morgado, Benjamin Gundersen, Julius Siebenaller, Jannes Hühnerbein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81999-ABA4-7D45-8A5C-FE630E33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592456D-35A7-584D-A209-D5AC10F2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Results – </a:t>
            </a:r>
            <a:r>
              <a:rPr lang="en-GB" sz="1600" b="0" dirty="0"/>
              <a:t>T={10,30};</a:t>
            </a:r>
            <a:r>
              <a:rPr lang="en-GB" sz="1600" b="0" dirty="0" err="1"/>
              <a:t>Cvs</a:t>
            </a:r>
            <a:r>
              <a:rPr lang="en-GB" sz="1600" b="0" dirty="0"/>
              <a:t> = {0.05, 0.5, 0.3,3.0};</a:t>
            </a:r>
            <a:r>
              <a:rPr lang="en-GB" sz="1600" b="0" dirty="0" err="1"/>
              <a:t>Cvt</a:t>
            </a:r>
            <a:r>
              <a:rPr lang="en-GB" sz="1600" b="0" dirty="0"/>
              <a:t> = {0.01, 0.1, 0.1, 1.0}</a:t>
            </a:r>
            <a:endParaRPr lang="en-GB" b="0" dirty="0"/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79F533C9-383D-864A-9FAF-A2742AB07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4" y="3788726"/>
            <a:ext cx="3360000" cy="2520000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F2D54B27-4887-0444-8D81-D69D21CFE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150" y="3786188"/>
            <a:ext cx="3360000" cy="2520000"/>
          </a:xfrm>
          <a:prstGeom prst="rect">
            <a:avLst/>
          </a:prstGeom>
        </p:spPr>
      </p:pic>
      <p:pic>
        <p:nvPicPr>
          <p:cNvPr id="23" name="Picture 22" descr="A close up of a map&#10;&#10;Description automatically generated">
            <a:extLst>
              <a:ext uri="{FF2B5EF4-FFF2-40B4-BE49-F238E27FC236}">
                <a16:creationId xmlns:a16="http://schemas.microsoft.com/office/drawing/2014/main" id="{FD79B897-9E33-E44D-991B-311A1D74F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84" y="1266188"/>
            <a:ext cx="3399413" cy="2520000"/>
          </a:xfrm>
          <a:prstGeom prst="rect">
            <a:avLst/>
          </a:prstGeom>
        </p:spPr>
      </p:pic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C06917DE-1DB3-BA44-ACBE-B9D0293A0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638" y="1266188"/>
            <a:ext cx="3399413" cy="2520000"/>
          </a:xfrm>
        </p:spPr>
      </p:pic>
    </p:spTree>
    <p:extLst>
      <p:ext uri="{BB962C8B-B14F-4D97-AF65-F5344CB8AC3E}">
        <p14:creationId xmlns:p14="http://schemas.microsoft.com/office/powerpoint/2010/main" val="294237009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A1720104-35E8-A44F-9C25-545B4151E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92714"/>
            <a:ext cx="4480381" cy="3360286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0219-E5B3-AA40-B54E-BFE98A7A3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9.12.2019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AE1D0-2132-B549-A136-B84D57F02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Nicolas Antunes Morgado, Benjamin Gundersen, Julius Siebenaller, Jannes Hühnerbein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4AE35-248F-E442-8E83-D72D20829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3EE27F-7276-7349-8FC2-EE589F27B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Results</a:t>
            </a: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68D0D0A1-8C06-824A-B6BE-C83FC7C78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15" y="1592714"/>
            <a:ext cx="4480381" cy="336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4975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6" descr="vid1.mp4">
            <a:hlinkClick r:id="" action="ppaction://media"/>
            <a:extLst>
              <a:ext uri="{FF2B5EF4-FFF2-40B4-BE49-F238E27FC236}">
                <a16:creationId xmlns:a16="http://schemas.microsoft.com/office/drawing/2014/main" id="{A10FA32A-D887-3440-AF88-3CA9E5C2634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600" y="928350"/>
            <a:ext cx="7468800" cy="56016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4AB5BF-FEA0-AB41-B151-2538114AB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165EB5-E663-1C40-B0A0-567BAD4A1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Nicolas Antunes Morgado, Benjamin Gundersen, Julius Siebenaller, Jannes Hühnerbein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7D58A-365B-BD4D-840A-F8A9DA4B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195043-526C-204A-9E2F-876F41CA2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Results</a:t>
            </a:r>
          </a:p>
        </p:txBody>
      </p:sp>
    </p:spTree>
    <p:extLst>
      <p:ext uri="{BB962C8B-B14F-4D97-AF65-F5344CB8AC3E}">
        <p14:creationId xmlns:p14="http://schemas.microsoft.com/office/powerpoint/2010/main" val="37872973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A9B7F00-95D6-9041-A39E-28AB393DE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92714"/>
            <a:ext cx="8496300" cy="46413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Medicine and vaccines form a foundation of modern societies</a:t>
            </a:r>
          </a:p>
          <a:p>
            <a:pPr>
              <a:lnSpc>
                <a:spcPct val="150000"/>
              </a:lnSpc>
            </a:pPr>
            <a:r>
              <a:rPr lang="en-GB" dirty="0"/>
              <a:t>“Anti-vaccination“ groups are on the rise</a:t>
            </a:r>
          </a:p>
          <a:p>
            <a:pPr>
              <a:lnSpc>
                <a:spcPct val="150000"/>
              </a:lnSpc>
            </a:pPr>
            <a:r>
              <a:rPr lang="en-GB" dirty="0"/>
              <a:t>Cases of formerly extinct diseases are appearing again</a:t>
            </a:r>
          </a:p>
          <a:p>
            <a:pPr>
              <a:lnSpc>
                <a:spcPct val="150000"/>
              </a:lnSpc>
            </a:pPr>
            <a:r>
              <a:rPr lang="en-GB" dirty="0"/>
              <a:t>Flu / Influenza especially interesting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Mutation every year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Almost yearly outbreaks</a:t>
            </a:r>
          </a:p>
          <a:p>
            <a:pPr marL="627063" lvl="2" indent="0">
              <a:lnSpc>
                <a:spcPct val="150000"/>
              </a:lnSpc>
              <a:buNone/>
            </a:pPr>
            <a:r>
              <a:rPr lang="en-GB" dirty="0">
                <a:sym typeface="Wingdings" pitchFamily="2" charset="2"/>
              </a:rPr>
              <a:t> Vaccination behaviour as an interesting game theoretical problem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28DE20B-E1C4-2F48-B120-A2140BF5E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9.12.2019</a:t>
            </a:r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07FA3D-B773-8C43-891A-4CBC7E7E3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Nicolas Antunes Morgado, Benjamin Gundersen, Julius Siebenaller, Jannes Hühnerbein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305935-8FDE-9844-A4AD-7B4DF843F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1A78DFB-CDE9-D240-AD0D-D418476F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8249529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6" descr="vid2.mp4">
            <a:hlinkClick r:id="" action="ppaction://media"/>
            <a:extLst>
              <a:ext uri="{FF2B5EF4-FFF2-40B4-BE49-F238E27FC236}">
                <a16:creationId xmlns:a16="http://schemas.microsoft.com/office/drawing/2014/main" id="{E0E9571A-BBDC-304E-83B6-761841792CE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6791" y="922530"/>
            <a:ext cx="7470418" cy="5602814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A10EE0-ED9E-3944-A7F6-B5C49966F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9.12.2019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144B3-282B-DF47-9306-2C47387A7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Nicolas Antunes Morgado, Benjamin Gundersen, Julius Siebenaller, Jannes Hühnerbein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029674-3C09-4C4E-AE42-0D7554F5C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F35BEA-EA71-CA4D-A4B3-509D083E5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Results</a:t>
            </a:r>
          </a:p>
        </p:txBody>
      </p:sp>
    </p:spTree>
    <p:extLst>
      <p:ext uri="{BB962C8B-B14F-4D97-AF65-F5344CB8AC3E}">
        <p14:creationId xmlns:p14="http://schemas.microsoft.com/office/powerpoint/2010/main" val="10596235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9.12.2019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20054"/>
          </a:xfrm>
        </p:spPr>
        <p:txBody>
          <a:bodyPr/>
          <a:lstStyle/>
          <a:p>
            <a:r>
              <a:rPr lang="en-GB" dirty="0"/>
              <a:t>Possible Extensions</a:t>
            </a:r>
          </a:p>
        </p:txBody>
      </p:sp>
      <p:sp>
        <p:nvSpPr>
          <p:cNvPr id="7" name="Inhaltsplatzhalter 10">
            <a:extLst>
              <a:ext uri="{FF2B5EF4-FFF2-40B4-BE49-F238E27FC236}">
                <a16:creationId xmlns:a16="http://schemas.microsoft.com/office/drawing/2014/main" id="{98B1F3C9-06AB-CA4C-8EEB-0B1D6B331BAA}"/>
              </a:ext>
            </a:extLst>
          </p:cNvPr>
          <p:cNvSpPr txBox="1">
            <a:spLocks/>
          </p:cNvSpPr>
          <p:nvPr/>
        </p:nvSpPr>
        <p:spPr>
          <a:xfrm>
            <a:off x="323850" y="1340768"/>
            <a:ext cx="8496300" cy="49679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de-DE" sz="2000" dirty="0" err="1"/>
              <a:t>Agents</a:t>
            </a:r>
            <a:r>
              <a:rPr lang="de-DE" sz="2000" dirty="0"/>
              <a:t>:</a:t>
            </a:r>
          </a:p>
          <a:p>
            <a:pPr lvl="1">
              <a:lnSpc>
                <a:spcPct val="150000"/>
              </a:lnSpc>
              <a:spcAft>
                <a:spcPts val="500"/>
              </a:spcAft>
            </a:pPr>
            <a:r>
              <a:rPr lang="de-DE" sz="1800" b="1" dirty="0" err="1"/>
              <a:t>Individuals</a:t>
            </a:r>
            <a:r>
              <a:rPr lang="de-DE" sz="1800" dirty="0"/>
              <a:t>: Account </a:t>
            </a:r>
            <a:r>
              <a:rPr lang="de-DE" sz="1800" dirty="0" err="1"/>
              <a:t>for</a:t>
            </a:r>
            <a:r>
              <a:rPr lang="de-DE" sz="1800" dirty="0"/>
              <a:t> different </a:t>
            </a:r>
            <a:r>
              <a:rPr lang="de-DE" sz="1800" dirty="0" err="1"/>
              <a:t>costs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time </a:t>
            </a:r>
            <a:r>
              <a:rPr lang="de-DE" sz="1800" dirty="0" err="1"/>
              <a:t>horizons</a:t>
            </a:r>
            <a:r>
              <a:rPr lang="de-DE" sz="1800" dirty="0"/>
              <a:t>; </a:t>
            </a:r>
            <a:r>
              <a:rPr lang="de-DE" sz="1800" dirty="0" err="1"/>
              <a:t>age-structure</a:t>
            </a:r>
            <a:endParaRPr lang="de-DE" sz="1800" dirty="0"/>
          </a:p>
          <a:p>
            <a:pPr lvl="1">
              <a:lnSpc>
                <a:spcPct val="150000"/>
              </a:lnSpc>
              <a:spcAft>
                <a:spcPts val="500"/>
              </a:spcAft>
            </a:pPr>
            <a:r>
              <a:rPr lang="de-DE" sz="1800" dirty="0"/>
              <a:t>Non-</a:t>
            </a:r>
            <a:r>
              <a:rPr lang="de-DE" sz="1800" dirty="0" err="1"/>
              <a:t>binary</a:t>
            </a:r>
            <a:r>
              <a:rPr lang="de-DE" sz="1800" dirty="0"/>
              <a:t> </a:t>
            </a:r>
            <a:r>
              <a:rPr lang="de-DE" sz="1800" dirty="0" err="1"/>
              <a:t>coding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b="1" dirty="0" err="1"/>
              <a:t>groups</a:t>
            </a:r>
            <a:r>
              <a:rPr lang="de-DE" sz="1800" dirty="0"/>
              <a:t>, </a:t>
            </a:r>
            <a:r>
              <a:rPr lang="de-DE" sz="1800" dirty="0" err="1"/>
              <a:t>hence</a:t>
            </a:r>
            <a:r>
              <a:rPr lang="de-DE" sz="1800" dirty="0"/>
              <a:t> </a:t>
            </a:r>
            <a:r>
              <a:rPr lang="de-DE" sz="1800" dirty="0" err="1"/>
              <a:t>groups</a:t>
            </a:r>
            <a:r>
              <a:rPr lang="de-DE" sz="1800" dirty="0"/>
              <a:t> in-</a:t>
            </a:r>
            <a:r>
              <a:rPr lang="de-DE" sz="1800" dirty="0" err="1"/>
              <a:t>between</a:t>
            </a:r>
            <a:endParaRPr lang="de-DE" sz="1800" dirty="0"/>
          </a:p>
          <a:p>
            <a:pPr lvl="1">
              <a:lnSpc>
                <a:spcPct val="150000"/>
              </a:lnSpc>
              <a:spcAft>
                <a:spcPts val="500"/>
              </a:spcAft>
            </a:pPr>
            <a:r>
              <a:rPr lang="de-DE" sz="1800" dirty="0" err="1"/>
              <a:t>Allow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b="1" dirty="0" err="1"/>
              <a:t>births</a:t>
            </a:r>
            <a:r>
              <a:rPr lang="de-DE" sz="1800" b="1" dirty="0"/>
              <a:t> </a:t>
            </a:r>
            <a:r>
              <a:rPr lang="de-DE" sz="1800" b="1" dirty="0" err="1"/>
              <a:t>and</a:t>
            </a:r>
            <a:r>
              <a:rPr lang="de-DE" sz="1800" b="1" dirty="0"/>
              <a:t> </a:t>
            </a:r>
            <a:r>
              <a:rPr lang="de-DE" sz="1800" b="1" dirty="0" err="1"/>
              <a:t>deaths</a:t>
            </a:r>
            <a:r>
              <a:rPr lang="de-DE" sz="1800" b="1" dirty="0"/>
              <a:t> </a:t>
            </a:r>
            <a:r>
              <a:rPr lang="de-DE" sz="1800" dirty="0"/>
              <a:t>in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population</a:t>
            </a:r>
            <a:endParaRPr lang="de-DE" sz="1800" dirty="0"/>
          </a:p>
          <a:p>
            <a:pPr lvl="1">
              <a:lnSpc>
                <a:spcPct val="150000"/>
              </a:lnSpc>
              <a:spcAft>
                <a:spcPts val="500"/>
              </a:spcAft>
            </a:pPr>
            <a:r>
              <a:rPr lang="de-DE" sz="1800" b="1" dirty="0" err="1"/>
              <a:t>Disease</a:t>
            </a:r>
            <a:r>
              <a:rPr lang="de-DE" sz="1800" dirty="0"/>
              <a:t> </a:t>
            </a:r>
            <a:r>
              <a:rPr lang="de-DE" sz="1800" dirty="0" err="1"/>
              <a:t>parameters</a:t>
            </a:r>
            <a:r>
              <a:rPr lang="de-DE" sz="1800" dirty="0"/>
              <a:t>: </a:t>
            </a:r>
            <a:r>
              <a:rPr lang="de-DE" sz="1800" dirty="0" err="1"/>
              <a:t>Infection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recovery</a:t>
            </a:r>
            <a:r>
              <a:rPr lang="de-DE" sz="1800" dirty="0"/>
              <a:t> rate, different </a:t>
            </a:r>
            <a:r>
              <a:rPr lang="de-DE" sz="1800" dirty="0" err="1"/>
              <a:t>spreads</a:t>
            </a:r>
            <a:endParaRPr lang="de-DE" sz="1800" dirty="0"/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de-DE" sz="2000" dirty="0"/>
              <a:t>Networks:</a:t>
            </a:r>
          </a:p>
          <a:p>
            <a:pPr lvl="1">
              <a:lnSpc>
                <a:spcPct val="150000"/>
              </a:lnSpc>
              <a:spcAft>
                <a:spcPts val="500"/>
              </a:spcAft>
            </a:pPr>
            <a:r>
              <a:rPr lang="de-DE" sz="1800" dirty="0"/>
              <a:t>Different </a:t>
            </a:r>
            <a:r>
              <a:rPr lang="de-DE" sz="1800" dirty="0" err="1"/>
              <a:t>network</a:t>
            </a:r>
            <a:r>
              <a:rPr lang="de-DE" sz="1800" dirty="0"/>
              <a:t> </a:t>
            </a:r>
            <a:r>
              <a:rPr lang="de-DE" sz="1800" b="1" dirty="0" err="1"/>
              <a:t>structures</a:t>
            </a:r>
            <a:r>
              <a:rPr lang="de-DE" sz="1800" dirty="0"/>
              <a:t>, also </a:t>
            </a:r>
            <a:r>
              <a:rPr lang="de-DE" sz="1800" dirty="0" err="1"/>
              <a:t>accounting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other</a:t>
            </a:r>
            <a:r>
              <a:rPr lang="de-DE" sz="1800" dirty="0"/>
              <a:t> </a:t>
            </a:r>
            <a:r>
              <a:rPr lang="de-DE" sz="1800" dirty="0" err="1"/>
              <a:t>diseases</a:t>
            </a:r>
            <a:endParaRPr lang="de-DE" sz="1800" dirty="0"/>
          </a:p>
          <a:p>
            <a:pPr lvl="1">
              <a:lnSpc>
                <a:spcPct val="150000"/>
              </a:lnSpc>
              <a:spcAft>
                <a:spcPts val="500"/>
              </a:spcAft>
            </a:pPr>
            <a:r>
              <a:rPr lang="de-DE" sz="1800" b="1" dirty="0"/>
              <a:t>Dynamic</a:t>
            </a:r>
            <a:r>
              <a:rPr lang="de-DE" sz="1800" dirty="0"/>
              <a:t> </a:t>
            </a:r>
            <a:r>
              <a:rPr lang="de-DE" sz="1800" dirty="0" err="1"/>
              <a:t>networks</a:t>
            </a:r>
            <a:r>
              <a:rPr lang="de-DE" sz="1800" dirty="0"/>
              <a:t>: </a:t>
            </a:r>
            <a:r>
              <a:rPr lang="de-DE" sz="1800" dirty="0" err="1"/>
              <a:t>general</a:t>
            </a:r>
            <a:r>
              <a:rPr lang="de-DE" sz="1800" dirty="0"/>
              <a:t> </a:t>
            </a:r>
            <a:r>
              <a:rPr lang="de-DE" sz="1800" dirty="0" err="1"/>
              <a:t>demographics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accounting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agents</a:t>
            </a:r>
            <a:r>
              <a:rPr lang="de-DE" sz="1800" dirty="0"/>
              <a:t>‘ </a:t>
            </a:r>
            <a:r>
              <a:rPr lang="de-DE" sz="1800" dirty="0" err="1"/>
              <a:t>behaviours</a:t>
            </a:r>
            <a:endParaRPr lang="en-GB" sz="1800" dirty="0"/>
          </a:p>
          <a:p>
            <a:pPr marL="0" indent="0">
              <a:lnSpc>
                <a:spcPct val="150000"/>
              </a:lnSpc>
              <a:spcAft>
                <a:spcPts val="300"/>
              </a:spcAft>
              <a:buFont typeface="Wingdings" pitchFamily="2" charset="2"/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73555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352E78CC-AF45-CA4A-862A-208618652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3D496D-3F1B-E64B-AB2B-3283E4F80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9.12.2019</a:t>
            </a:r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96824C-5F67-A54F-84C5-428695945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Nicolas Antunes Morgado, Benjamin Gundersen, Julius Siebenaller, Jannes Hühnerbein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1BF09B-D916-BA4C-B5BD-1D721454A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ED7CD32-84B5-6445-B2E6-7E3FE55506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lang="de-DE" dirty="0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5E93506A-970C-4F44-B496-949EC27D7E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774803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Literature Review</a:t>
            </a:r>
          </a:p>
        </p:txBody>
      </p:sp>
      <p:grpSp>
        <p:nvGrpSpPr>
          <p:cNvPr id="8" name="Gruppieren 7"/>
          <p:cNvGrpSpPr/>
          <p:nvPr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9" name="Rechteck 8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84890852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268760"/>
            <a:ext cx="8496300" cy="49653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Compartmental models are commonly used in disease modelling (SIR, SEI, SIS, SIRS, etc.)</a:t>
            </a:r>
          </a:p>
          <a:p>
            <a:pPr lvl="1">
              <a:lnSpc>
                <a:spcPct val="150000"/>
              </a:lnSpc>
            </a:pPr>
            <a:r>
              <a:rPr lang="en-GB" dirty="0" err="1"/>
              <a:t>Kermack</a:t>
            </a:r>
            <a:r>
              <a:rPr lang="en-GB" dirty="0"/>
              <a:t> and McKendrick (1927)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Adaptations for different subpopulations and disease processes (</a:t>
            </a:r>
            <a:r>
              <a:rPr lang="en-GB" dirty="0" err="1"/>
              <a:t>Dadlani</a:t>
            </a:r>
            <a:r>
              <a:rPr lang="en-GB" dirty="0"/>
              <a:t>, 2013)</a:t>
            </a:r>
          </a:p>
          <a:p>
            <a:pPr>
              <a:lnSpc>
                <a:spcPct val="150000"/>
              </a:lnSpc>
            </a:pPr>
            <a:r>
              <a:rPr lang="en-GB" dirty="0"/>
              <a:t>Mass-action assumption – homogeneous, fully connected populations -&gt; Networks </a:t>
            </a:r>
            <a:r>
              <a:rPr lang="en-GB" sz="2000" dirty="0"/>
              <a:t>(Keeling and Eames, 2005)</a:t>
            </a:r>
          </a:p>
          <a:p>
            <a:pPr>
              <a:lnSpc>
                <a:spcPct val="150000"/>
              </a:lnSpc>
            </a:pPr>
            <a:r>
              <a:rPr lang="en-GB" dirty="0"/>
              <a:t>Network structure is decisive for the spread of a disease </a:t>
            </a:r>
            <a:r>
              <a:rPr lang="en-GB" sz="2000" dirty="0"/>
              <a:t>(Pastor-</a:t>
            </a:r>
            <a:r>
              <a:rPr lang="en-GB" sz="2000" dirty="0" err="1"/>
              <a:t>Satorras</a:t>
            </a:r>
            <a:r>
              <a:rPr lang="en-GB" sz="2000" dirty="0"/>
              <a:t> and </a:t>
            </a:r>
            <a:r>
              <a:rPr lang="en-GB" sz="2000" dirty="0" err="1"/>
              <a:t>Vespignani</a:t>
            </a:r>
            <a:r>
              <a:rPr lang="en-GB" sz="2000" dirty="0"/>
              <a:t>, 2002; Liu et al., 2015; etc.)</a:t>
            </a:r>
            <a:endParaRPr lang="en-GB" sz="1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9.12.2019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648046"/>
          </a:xfrm>
        </p:spPr>
        <p:txBody>
          <a:bodyPr/>
          <a:lstStyle/>
          <a:p>
            <a:r>
              <a:rPr lang="en-GB" dirty="0"/>
              <a:t>Modeling infectious diseases</a:t>
            </a:r>
          </a:p>
        </p:txBody>
      </p:sp>
    </p:spTree>
    <p:extLst>
      <p:ext uri="{BB962C8B-B14F-4D97-AF65-F5344CB8AC3E}">
        <p14:creationId xmlns:p14="http://schemas.microsoft.com/office/powerpoint/2010/main" val="24706986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340768"/>
            <a:ext cx="8496300" cy="4893342"/>
          </a:xfrm>
        </p:spPr>
        <p:txBody>
          <a:bodyPr/>
          <a:lstStyle/>
          <a:p>
            <a:pPr>
              <a:spcAft>
                <a:spcPts val="500"/>
              </a:spcAft>
            </a:pPr>
            <a:r>
              <a:rPr lang="en-GB" dirty="0"/>
              <a:t>Insufficient uptake levels, given selfish agents and even minimal costs of vaccination </a:t>
            </a:r>
            <a:r>
              <a:rPr lang="en-GB" sz="2000" dirty="0"/>
              <a:t>(</a:t>
            </a:r>
            <a:r>
              <a:rPr lang="en-GB" sz="2000" dirty="0" err="1"/>
              <a:t>Bauch</a:t>
            </a:r>
            <a:r>
              <a:rPr lang="en-GB" sz="2000" dirty="0"/>
              <a:t> and Earn, 2004)</a:t>
            </a:r>
          </a:p>
          <a:p>
            <a:pPr>
              <a:spcAft>
                <a:spcPts val="500"/>
              </a:spcAft>
            </a:pPr>
            <a:r>
              <a:rPr lang="en-GB" dirty="0"/>
              <a:t>Game theory and network model </a:t>
            </a:r>
            <a:r>
              <a:rPr lang="en-GB" sz="2000" dirty="0"/>
              <a:t>(Shi et al., 2017):</a:t>
            </a:r>
            <a:endParaRPr lang="en-GB" dirty="0"/>
          </a:p>
          <a:p>
            <a:pPr lvl="1">
              <a:spcAft>
                <a:spcPts val="500"/>
              </a:spcAft>
            </a:pPr>
            <a:r>
              <a:rPr lang="en-GB" dirty="0"/>
              <a:t>Heterogeneous network structures can preserve vaccination rates if relative costs are increasing </a:t>
            </a:r>
          </a:p>
          <a:p>
            <a:pPr lvl="1">
              <a:spcAft>
                <a:spcPts val="500"/>
              </a:spcAft>
            </a:pPr>
            <a:r>
              <a:rPr lang="en-GB" dirty="0"/>
              <a:t>Highly connected agents more likely to vaccinate if only neighbours are considered</a:t>
            </a:r>
          </a:p>
          <a:p>
            <a:pPr>
              <a:spcAft>
                <a:spcPts val="500"/>
              </a:spcAft>
            </a:pPr>
            <a:r>
              <a:rPr lang="en-GB" dirty="0"/>
              <a:t>Strong effects of belief-groups on uptakes and spreading</a:t>
            </a:r>
          </a:p>
          <a:p>
            <a:pPr lvl="1">
              <a:spcAft>
                <a:spcPts val="500"/>
              </a:spcAft>
            </a:pPr>
            <a:r>
              <a:rPr lang="en-GB" dirty="0"/>
              <a:t>Committed vaccinators increase uptakes and avoid clustering (Liu et al., 2012) </a:t>
            </a:r>
          </a:p>
          <a:p>
            <a:pPr lvl="1">
              <a:spcAft>
                <a:spcPts val="500"/>
              </a:spcAft>
            </a:pPr>
            <a:r>
              <a:rPr lang="en-GB" dirty="0"/>
              <a:t>Fraction of sceptics drives reduced uptake rates rather than discrepancy in cost assessments (Shim et al., 2012; </a:t>
            </a:r>
            <a:r>
              <a:rPr lang="en-GB" dirty="0" err="1"/>
              <a:t>Stegehuis</a:t>
            </a:r>
            <a:r>
              <a:rPr lang="en-GB" dirty="0"/>
              <a:t> et al. 2016)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9.12.2019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20054"/>
          </a:xfrm>
        </p:spPr>
        <p:txBody>
          <a:bodyPr/>
          <a:lstStyle/>
          <a:p>
            <a:r>
              <a:rPr lang="en-GB" dirty="0"/>
              <a:t>Game Theoretical Analyses</a:t>
            </a:r>
          </a:p>
        </p:txBody>
      </p:sp>
    </p:spTree>
    <p:extLst>
      <p:ext uri="{BB962C8B-B14F-4D97-AF65-F5344CB8AC3E}">
        <p14:creationId xmlns:p14="http://schemas.microsoft.com/office/powerpoint/2010/main" val="300891973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Our Model</a:t>
            </a:r>
          </a:p>
        </p:txBody>
      </p:sp>
      <p:grpSp>
        <p:nvGrpSpPr>
          <p:cNvPr id="8" name="Gruppieren 7"/>
          <p:cNvGrpSpPr/>
          <p:nvPr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9" name="Rechteck 8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950643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340768"/>
            <a:ext cx="8496300" cy="4893342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en-GB" dirty="0"/>
              <a:t>SIVR-model with a constant population and </a:t>
            </a:r>
            <a:r>
              <a:rPr lang="en-GB" b="1" dirty="0"/>
              <a:t>two belief groups</a:t>
            </a:r>
            <a:r>
              <a:rPr lang="en-GB" dirty="0"/>
              <a:t> (</a:t>
            </a:r>
            <a:r>
              <a:rPr lang="en-GB" dirty="0" err="1"/>
              <a:t>trusters</a:t>
            </a:r>
            <a:r>
              <a:rPr lang="en-GB" dirty="0"/>
              <a:t> vs. sceptical)</a:t>
            </a:r>
          </a:p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en-GB" dirty="0"/>
              <a:t>Agents are </a:t>
            </a:r>
            <a:r>
              <a:rPr lang="en-GB" b="1" dirty="0"/>
              <a:t>almost rational utility-maximisers </a:t>
            </a:r>
            <a:r>
              <a:rPr lang="en-GB" dirty="0"/>
              <a:t>and rely on local prevalence of the disease for their assessments</a:t>
            </a:r>
          </a:p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en-GB" b="1" dirty="0"/>
              <a:t>Time-horizon</a:t>
            </a:r>
            <a:r>
              <a:rPr lang="en-GB" dirty="0"/>
              <a:t> of an agent is </a:t>
            </a:r>
            <a:r>
              <a:rPr lang="en-GB" b="1" dirty="0"/>
              <a:t>bounded</a:t>
            </a:r>
            <a:r>
              <a:rPr lang="en-GB" dirty="0"/>
              <a:t> (only a few time steps are considered in decisions)</a:t>
            </a:r>
          </a:p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en-GB" dirty="0"/>
              <a:t>The population is modelled using a </a:t>
            </a:r>
            <a:r>
              <a:rPr lang="en-GB" b="1" dirty="0"/>
              <a:t>small-world graph </a:t>
            </a:r>
            <a:r>
              <a:rPr lang="en-GB" dirty="0"/>
              <a:t>based on the Watts-</a:t>
            </a:r>
            <a:r>
              <a:rPr lang="en-GB" dirty="0" err="1"/>
              <a:t>Strogatz</a:t>
            </a:r>
            <a:r>
              <a:rPr lang="en-GB" dirty="0"/>
              <a:t> model</a:t>
            </a:r>
          </a:p>
          <a:p>
            <a:pPr>
              <a:lnSpc>
                <a:spcPct val="150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9.12.2019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20054"/>
          </a:xfrm>
        </p:spPr>
        <p:txBody>
          <a:bodyPr/>
          <a:lstStyle/>
          <a:p>
            <a:r>
              <a:rPr lang="en-GB" dirty="0"/>
              <a:t>General Assumptions</a:t>
            </a:r>
          </a:p>
        </p:txBody>
      </p:sp>
    </p:spTree>
    <p:extLst>
      <p:ext uri="{BB962C8B-B14F-4D97-AF65-F5344CB8AC3E}">
        <p14:creationId xmlns:p14="http://schemas.microsoft.com/office/powerpoint/2010/main" val="282588421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10"/>
              <p:cNvSpPr>
                <a:spLocks noGrp="1"/>
              </p:cNvSpPr>
              <p:nvPr>
                <p:ph idx="1"/>
              </p:nvPr>
            </p:nvSpPr>
            <p:spPr>
              <a:xfrm>
                <a:off x="323850" y="1340768"/>
                <a:ext cx="8496300" cy="1800200"/>
              </a:xfrm>
            </p:spPr>
            <p:txBody>
              <a:bodyPr/>
              <a:lstStyle/>
              <a:p>
                <a:pPr>
                  <a:spcAft>
                    <a:spcPts val="500"/>
                  </a:spcAft>
                </a:pPr>
                <a:r>
                  <a:rPr lang="en-GB" dirty="0"/>
                  <a:t>SIVR-model</a:t>
                </a:r>
              </a:p>
              <a:p>
                <a:pPr lvl="1">
                  <a:spcAft>
                    <a:spcPts val="500"/>
                  </a:spcAft>
                </a:pPr>
                <a:r>
                  <a:rPr lang="en-GB" dirty="0"/>
                  <a:t>Susceptible / Infected / Vaccinated / Recovered</a:t>
                </a:r>
              </a:p>
              <a:p>
                <a:pPr>
                  <a:spcAft>
                    <a:spcPts val="500"/>
                  </a:spcAft>
                </a:pPr>
                <a:r>
                  <a:rPr lang="en-GB" dirty="0"/>
                  <a:t>Agents can only get infected by direct neighbours in the network with rate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GB" dirty="0"/>
              </a:p>
              <a:p>
                <a:pPr marL="0" indent="0">
                  <a:lnSpc>
                    <a:spcPct val="150000"/>
                  </a:lnSpc>
                  <a:spcAft>
                    <a:spcPts val="300"/>
                  </a:spcAft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1" name="Inhaltsplatzhalt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1340768"/>
                <a:ext cx="8496300" cy="1800200"/>
              </a:xfrm>
              <a:blipFill>
                <a:blip r:embed="rId2"/>
                <a:stretch>
                  <a:fillRect l="-299" t="-5634" b="-14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9.12.2019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20054"/>
          </a:xfrm>
        </p:spPr>
        <p:txBody>
          <a:bodyPr/>
          <a:lstStyle/>
          <a:p>
            <a:r>
              <a:rPr lang="en-GB" dirty="0"/>
              <a:t>Epidemiology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22F6B77-F7F3-1547-BF42-315642BFA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140968"/>
            <a:ext cx="4902820" cy="104246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05E2DFC-BA9F-774D-9CA5-AD36553FD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719" y="3017221"/>
            <a:ext cx="3343956" cy="128995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F2B2AEF-79FD-5142-83D7-62FF5E6F95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307174"/>
            <a:ext cx="2448272" cy="464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Inhaltsplatzhalter 10">
                <a:extLst>
                  <a:ext uri="{FF2B5EF4-FFF2-40B4-BE49-F238E27FC236}">
                    <a16:creationId xmlns:a16="http://schemas.microsoft.com/office/drawing/2014/main" id="{CBCAE6FC-6AC2-2547-9A48-9B9C777CC0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751" y="4895707"/>
                <a:ext cx="8496300" cy="1800200"/>
              </a:xfrm>
              <a:prstGeom prst="rect">
                <a:avLst/>
              </a:prstGeom>
            </p:spPr>
            <p:txBody>
              <a:bodyPr vert="horz" lIns="140400" tIns="0" rIns="144000" bIns="0" rtlCol="0">
                <a:noAutofit/>
              </a:bodyPr>
              <a:lstStyle>
                <a:lvl1pPr marL="361950" indent="-36195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063" indent="-265113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93763" indent="-2667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7913" indent="-1778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62063" indent="-18415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number of infected neighbours</a:t>
                </a:r>
              </a:p>
              <a:p>
                <a:pPr>
                  <a:lnSpc>
                    <a:spcPct val="150000"/>
                  </a:lnSpc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probability to recover</a:t>
                </a:r>
              </a:p>
            </p:txBody>
          </p:sp>
        </mc:Choice>
        <mc:Fallback xmlns="">
          <p:sp>
            <p:nvSpPr>
              <p:cNvPr id="17" name="Inhaltsplatzhalter 10">
                <a:extLst>
                  <a:ext uri="{FF2B5EF4-FFF2-40B4-BE49-F238E27FC236}">
                    <a16:creationId xmlns:a16="http://schemas.microsoft.com/office/drawing/2014/main" id="{CBCAE6FC-6AC2-2547-9A48-9B9C777CC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51" y="4895707"/>
                <a:ext cx="8496300" cy="1800200"/>
              </a:xfrm>
              <a:prstGeom prst="rect">
                <a:avLst/>
              </a:prstGeom>
              <a:blipFill>
                <a:blip r:embed="rId6"/>
                <a:stretch>
                  <a:fillRect l="-29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87789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340768"/>
            <a:ext cx="8496300" cy="588533"/>
          </a:xfrm>
        </p:spPr>
        <p:txBody>
          <a:bodyPr/>
          <a:lstStyle/>
          <a:p>
            <a:pPr>
              <a:spcAft>
                <a:spcPts val="500"/>
              </a:spcAft>
            </a:pPr>
            <a:r>
              <a:rPr lang="en-GB" dirty="0"/>
              <a:t>With this data the agent derives its utility function</a:t>
            </a:r>
          </a:p>
          <a:p>
            <a:pPr>
              <a:spcAft>
                <a:spcPts val="500"/>
              </a:spcAft>
            </a:pPr>
            <a:r>
              <a:rPr lang="en-GB" dirty="0"/>
              <a:t>The decision to vaccinate or not can be expressed as</a:t>
            </a:r>
          </a:p>
          <a:p>
            <a:pPr marL="0" indent="0">
              <a:spcAft>
                <a:spcPts val="500"/>
              </a:spcAft>
              <a:buNone/>
            </a:pPr>
            <a:endParaRPr lang="en-GB" dirty="0"/>
          </a:p>
          <a:p>
            <a:pPr marL="0" indent="0">
              <a:lnSpc>
                <a:spcPct val="150000"/>
              </a:lnSpc>
              <a:spcAft>
                <a:spcPts val="300"/>
              </a:spcAft>
              <a:buNone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9.12.2019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20054"/>
          </a:xfrm>
        </p:spPr>
        <p:txBody>
          <a:bodyPr/>
          <a:lstStyle/>
          <a:p>
            <a:r>
              <a:rPr lang="en-GB" dirty="0"/>
              <a:t>Epidemiology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Inhaltsplatzhalter 10">
                <a:extLst>
                  <a:ext uri="{FF2B5EF4-FFF2-40B4-BE49-F238E27FC236}">
                    <a16:creationId xmlns:a16="http://schemas.microsoft.com/office/drawing/2014/main" id="{CBCAE6FC-6AC2-2547-9A48-9B9C777CC0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752" y="4895707"/>
                <a:ext cx="4018238" cy="1800200"/>
              </a:xfrm>
              <a:prstGeom prst="rect">
                <a:avLst/>
              </a:prstGeom>
            </p:spPr>
            <p:txBody>
              <a:bodyPr vert="horz" lIns="140400" tIns="0" rIns="144000" bIns="0" rtlCol="0">
                <a:noAutofit/>
              </a:bodyPr>
              <a:lstStyle>
                <a:lvl1pPr marL="361950" indent="-36195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063" indent="-265113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93763" indent="-2667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7913" indent="-1778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62063" indent="-18415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GB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de-D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200" dirty="0"/>
                  <a:t> cost of vaccination</a:t>
                </a:r>
              </a:p>
              <a:p>
                <a:pPr>
                  <a:lnSpc>
                    <a:spcPct val="150000"/>
                  </a:lnSpc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de-DE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200" dirty="0"/>
                  <a:t> cost of infection</a:t>
                </a:r>
              </a:p>
            </p:txBody>
          </p:sp>
        </mc:Choice>
        <mc:Fallback xmlns="">
          <p:sp>
            <p:nvSpPr>
              <p:cNvPr id="17" name="Inhaltsplatzhalter 10">
                <a:extLst>
                  <a:ext uri="{FF2B5EF4-FFF2-40B4-BE49-F238E27FC236}">
                    <a16:creationId xmlns:a16="http://schemas.microsoft.com/office/drawing/2014/main" id="{CBCAE6FC-6AC2-2547-9A48-9B9C777CC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52" y="4895707"/>
                <a:ext cx="4018238" cy="1800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AB2B1397-F815-3740-9277-178505AAD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750" y="2381062"/>
            <a:ext cx="6786500" cy="103144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B9BDBAF-2F3F-4842-A252-B1EE5A2A3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68" y="3412504"/>
            <a:ext cx="3784263" cy="10542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10">
                <a:extLst>
                  <a:ext uri="{FF2B5EF4-FFF2-40B4-BE49-F238E27FC236}">
                    <a16:creationId xmlns:a16="http://schemas.microsoft.com/office/drawing/2014/main" id="{7C3F6050-1E33-6740-B1D2-F4C511A0E7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4990" y="4895707"/>
                <a:ext cx="4837530" cy="1800200"/>
              </a:xfrm>
              <a:prstGeom prst="rect">
                <a:avLst/>
              </a:prstGeom>
            </p:spPr>
            <p:txBody>
              <a:bodyPr vert="horz" lIns="140400" tIns="0" rIns="144000" bIns="0" rtlCol="0">
                <a:noAutofit/>
              </a:bodyPr>
              <a:lstStyle>
                <a:lvl1pPr marL="361950" indent="-36195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063" indent="-265113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93763" indent="-2667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7913" indent="-1778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62063" indent="-18415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𝑛𝑜𝑡</m:t>
                        </m:r>
                        <m:sSub>
                          <m:sSubPr>
                            <m:ctrlPr>
                              <a:rPr lang="en-GB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de-D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200" dirty="0"/>
                  <a:t> cost of not vaccinating</a:t>
                </a:r>
              </a:p>
            </p:txBody>
          </p:sp>
        </mc:Choice>
        <mc:Fallback xmlns="">
          <p:sp>
            <p:nvSpPr>
              <p:cNvPr id="16" name="Inhaltsplatzhalter 10">
                <a:extLst>
                  <a:ext uri="{FF2B5EF4-FFF2-40B4-BE49-F238E27FC236}">
                    <a16:creationId xmlns:a16="http://schemas.microsoft.com/office/drawing/2014/main" id="{7C3F6050-1E33-6740-B1D2-F4C511A0E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990" y="4895707"/>
                <a:ext cx="4837530" cy="1800200"/>
              </a:xfrm>
              <a:prstGeom prst="rect">
                <a:avLst/>
              </a:prstGeom>
              <a:blipFill>
                <a:blip r:embed="rId5"/>
                <a:stretch>
                  <a:fillRect l="-5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78621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4zu3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4zu3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3.xml><?xml version="1.0" encoding="utf-8"?>
<a:theme xmlns:a="http://schemas.openxmlformats.org/drawingml/2006/main" name="eth_praesentation_4zu3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4.xml><?xml version="1.0" encoding="utf-8"?>
<a:theme xmlns:a="http://schemas.openxmlformats.org/drawingml/2006/main" name="3_eth_praesentation_4zu3_ETH1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5.xml><?xml version="1.0" encoding="utf-8"?>
<a:theme xmlns:a="http://schemas.openxmlformats.org/drawingml/2006/main" name="eth_praesentation_4zu3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6.xml><?xml version="1.0" encoding="utf-8"?>
<a:theme xmlns:a="http://schemas.openxmlformats.org/drawingml/2006/main" name="eth_praesentation_4zu3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7.xml><?xml version="1.0" encoding="utf-8"?>
<a:theme xmlns:a="http://schemas.openxmlformats.org/drawingml/2006/main" name="eth_praesentation_4zu3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8.xml><?xml version="1.0" encoding="utf-8"?>
<a:theme xmlns:a="http://schemas.openxmlformats.org/drawingml/2006/main" name="eth_praesentation_4zu3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9.xml><?xml version="1.0" encoding="utf-8"?>
<a:theme xmlns:a="http://schemas.openxmlformats.org/drawingml/2006/main" name="eth_praesentation_4zu3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eth_praesentation_4zu3_ETH1</Template>
  <TotalTime>386</TotalTime>
  <Words>962</Words>
  <Application>Microsoft Macintosh PowerPoint</Application>
  <PresentationFormat>On-screen Show (4:3)</PresentationFormat>
  <Paragraphs>132</Paragraphs>
  <Slides>22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Arial</vt:lpstr>
      <vt:lpstr>Cambria Math</vt:lpstr>
      <vt:lpstr>Segoe UI</vt:lpstr>
      <vt:lpstr>Wingdings</vt:lpstr>
      <vt:lpstr>eth_praesentation_4zu3_ETH1</vt:lpstr>
      <vt:lpstr>eth_praesentation_4zu3_ETH2</vt:lpstr>
      <vt:lpstr>eth_praesentation_4zu3_ETH3</vt:lpstr>
      <vt:lpstr>3_eth_praesentation_4zu3_ETH1</vt:lpstr>
      <vt:lpstr>eth_praesentation_4zu3_ETH5</vt:lpstr>
      <vt:lpstr>eth_praesentation_4zu3_ETH6</vt:lpstr>
      <vt:lpstr>eth_praesentation_4zu3_ETH7</vt:lpstr>
      <vt:lpstr>eth_praesentation_4zu3_ETH8</vt:lpstr>
      <vt:lpstr>eth_praesentation_4zu3_ETH9</vt:lpstr>
      <vt:lpstr>Vacci-Nation</vt:lpstr>
      <vt:lpstr>Motivation</vt:lpstr>
      <vt:lpstr>Literature Review</vt:lpstr>
      <vt:lpstr>Modeling infectious diseases</vt:lpstr>
      <vt:lpstr>Game Theoretical Analyses</vt:lpstr>
      <vt:lpstr>Our Model</vt:lpstr>
      <vt:lpstr>General Assumptions</vt:lpstr>
      <vt:lpstr>Epidemiology</vt:lpstr>
      <vt:lpstr>Epidemiology</vt:lpstr>
      <vt:lpstr>Implementation</vt:lpstr>
      <vt:lpstr>Initial Setup</vt:lpstr>
      <vt:lpstr>Results and Outlook</vt:lpstr>
      <vt:lpstr>Main Results</vt:lpstr>
      <vt:lpstr>Main Results – alpha = {0.05, 0.3}</vt:lpstr>
      <vt:lpstr>Main Results – T=2;Cvs = {0.05, 0.05, 0.1,0.1};Cvt = {0.01, 0.02, 0.01, 0.02}</vt:lpstr>
      <vt:lpstr>Main Results – T=5;Cvs = {0.05, 0.5, 1.0,1.0};Cvt = {0.01, 0.1, 0.1, 0.5}</vt:lpstr>
      <vt:lpstr>Main Results – T={10,30};Cvs = {0.05, 0.5, 0.3,3.0};Cvt = {0.01, 0.1, 0.1, 1.0}</vt:lpstr>
      <vt:lpstr>Main Results</vt:lpstr>
      <vt:lpstr>Main Results</vt:lpstr>
      <vt:lpstr>Main Results</vt:lpstr>
      <vt:lpstr>Possible Extensions</vt:lpstr>
      <vt:lpstr>Thank you very much for your attention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Vacci Nation</dc:title>
  <dc:creator>Jannes Hühnerbein</dc:creator>
  <cp:lastModifiedBy>Julius Siebenaller</cp:lastModifiedBy>
  <cp:revision>88</cp:revision>
  <cp:lastPrinted>2013-06-08T11:22:51Z</cp:lastPrinted>
  <dcterms:created xsi:type="dcterms:W3CDTF">2019-12-02T19:43:24Z</dcterms:created>
  <dcterms:modified xsi:type="dcterms:W3CDTF">2019-12-06T22:32:02Z</dcterms:modified>
</cp:coreProperties>
</file>